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61" r:id="rId4"/>
    <p:sldId id="258" r:id="rId5"/>
    <p:sldId id="268" r:id="rId6"/>
    <p:sldId id="263" r:id="rId7"/>
    <p:sldId id="260" r:id="rId8"/>
    <p:sldId id="262" r:id="rId9"/>
    <p:sldId id="266" r:id="rId10"/>
    <p:sldId id="267" r:id="rId11"/>
    <p:sldId id="269" r:id="rId12"/>
    <p:sldId id="270" r:id="rId13"/>
    <p:sldId id="271" r:id="rId14"/>
    <p:sldId id="272" r:id="rId15"/>
    <p:sldId id="274" r:id="rId16"/>
    <p:sldId id="273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4" r:id="rId26"/>
    <p:sldId id="285" r:id="rId27"/>
    <p:sldId id="283" r:id="rId28"/>
    <p:sldId id="286" r:id="rId29"/>
    <p:sldId id="287" r:id="rId30"/>
    <p:sldId id="288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3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3" autoAdjust="0"/>
    <p:restoredTop sz="94624" autoAdjust="0"/>
  </p:normalViewPr>
  <p:slideViewPr>
    <p:cSldViewPr>
      <p:cViewPr>
        <p:scale>
          <a:sx n="70" d="100"/>
          <a:sy n="70" d="100"/>
        </p:scale>
        <p:origin x="-13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8F159-4393-4E6D-82E7-9F67F5002678}" type="datetimeFigureOut">
              <a:rPr lang="fr-FR" smtClean="0"/>
              <a:pPr/>
              <a:t>24/06/2018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580F4-D41A-4CB7-B566-B4E26CA232C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0B43A-61E5-4418-958F-5FFE0CD36A72}" type="datetimeFigureOut">
              <a:rPr lang="fr-FR" smtClean="0"/>
              <a:pPr/>
              <a:t>24/06/2018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89C5B-94A9-4AAA-B6A3-095CE9D1D14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9C5B-94A9-4AAA-B6A3-095CE9D1D14B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9C5B-94A9-4AAA-B6A3-095CE9D1D14B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9C5B-94A9-4AAA-B6A3-095CE9D1D14B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24/06/2018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24/06/2018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24/06/2018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24/06/2018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24/06/2018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24/06/2018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24/06/2018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24/06/2018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24/06/2018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24/06/2018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24/06/2018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24/06/2018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csc.dz/wcndt-10/images/UBLIDA.jpg&amp;imgrefurl=http://www.djelfa.info/vb/showthread.php?t=450156&amp;page=21&amp;usg=__4LtQZ3fAKdYOhWYedAOAbX00ILs=&amp;h=59&amp;w=80&amp;sz=2&amp;hl=fr&amp;start=70&amp;zoom=0&amp;tbnid=g0PExkUowKbDCM:&amp;tbnh=55&amp;tbnw=74&amp;ei=H6wETqeODYbWsgbFqOmnDA&amp;prev=/search?q=%D8%B1%D9%85%D8%B2+%D8%AC%D8%A7%D9%85%D8%B9%D8%A9+%D8%B3%D8%B9%D8%AF+%D8%AF%D8%AD%D9%84%D8%A8+%D8%A7%D9%84%D8%A8%D9%84%D9%8A%D8%AF%D8%A9&amp;start=60&amp;hl=fr&amp;sa=N&amp;gbv=2&amp;tbm=isch&amp;itbs=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phthiraptera.info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Cowdrios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fr.wikipedia.org/wiki/Maladie_de_Newcastle" TargetMode="External"/><Relationship Id="rId4" Type="http://schemas.openxmlformats.org/officeDocument/2006/relationships/hyperlink" Target="https://fr.wikipedia.org/wiki/Maladie_de_Gumboro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http://t2.gstatic.com/images?q=tbn:ANd9GcSf2Y8LZXk681SlLbDbJlFhLa2brkzqvlwtAtmOdS2l_L1l_w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0152" y="128872"/>
            <a:ext cx="1357323" cy="99587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500166" y="1214422"/>
            <a:ext cx="6000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Université de Blida 1</a:t>
            </a:r>
            <a:endParaRPr lang="fr-FR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fr-FR" dirty="0" smtClean="0"/>
              <a:t>Faculté des Sciences de la Nature et de la Vie</a:t>
            </a:r>
          </a:p>
          <a:p>
            <a:pPr algn="ctr"/>
            <a:r>
              <a:rPr lang="fr-FR" i="1" dirty="0" smtClean="0">
                <a:solidFill>
                  <a:schemeClr val="accent2">
                    <a:lumMod val="50000"/>
                  </a:schemeClr>
                </a:solidFill>
              </a:rPr>
              <a:t>Département de Biologie des Populations et des Organismes</a:t>
            </a:r>
            <a:endParaRPr lang="fr-FR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43306" y="2571744"/>
            <a:ext cx="19127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b="1" dirty="0" smtClean="0"/>
              <a:t>  Thème    </a:t>
            </a:r>
          </a:p>
        </p:txBody>
      </p:sp>
      <p:sp>
        <p:nvSpPr>
          <p:cNvPr id="15" name="Arrondir un rectangle avec un coin diagonal 14"/>
          <p:cNvSpPr/>
          <p:nvPr/>
        </p:nvSpPr>
        <p:spPr>
          <a:xfrm>
            <a:off x="5143504" y="5072074"/>
            <a:ext cx="3071834" cy="1021556"/>
          </a:xfrm>
          <a:prstGeom prst="round2Diag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Présenté par:</a:t>
            </a:r>
          </a:p>
          <a:p>
            <a:r>
              <a:rPr lang="fr-FR" b="1" dirty="0" smtClean="0">
                <a:solidFill>
                  <a:schemeClr val="tx1"/>
                </a:solidFill>
              </a:rPr>
              <a:t>Mlle : MEHENNI Meriem</a:t>
            </a:r>
          </a:p>
          <a:p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3000364" y="2214554"/>
            <a:ext cx="3121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smtClean="0"/>
              <a:t>Option :</a:t>
            </a:r>
            <a:r>
              <a:rPr lang="fr-FR" dirty="0" smtClean="0">
                <a:solidFill>
                  <a:srgbClr val="92D050"/>
                </a:solidFill>
              </a:rPr>
              <a:t> </a:t>
            </a:r>
            <a:r>
              <a:rPr lang="fr-FR" b="1" dirty="0" smtClean="0">
                <a:solidFill>
                  <a:srgbClr val="FF0000"/>
                </a:solidFill>
              </a:rPr>
              <a:t>Entomologie médicale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28596" y="3105835"/>
            <a:ext cx="8143932" cy="173664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Etude des arthropodes ectoparasites chez le Héron garde-bœuf </a:t>
            </a:r>
            <a:r>
              <a:rPr lang="fr-FR" sz="3200" b="1" i="1" dirty="0" smtClean="0">
                <a:solidFill>
                  <a:schemeClr val="tx1"/>
                </a:solidFill>
              </a:rPr>
              <a:t>Bubulcus ibis </a:t>
            </a:r>
            <a:r>
              <a:rPr lang="fr-FR" sz="3200" b="1" dirty="0" smtClean="0">
                <a:solidFill>
                  <a:schemeClr val="tx1"/>
                </a:solidFill>
              </a:rPr>
              <a:t>dans la région de Kolea (Tipaza)</a:t>
            </a:r>
            <a:endParaRPr lang="fr-FR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28794" y="571480"/>
            <a:ext cx="5131405" cy="461665"/>
          </a:xfrm>
          <a:prstGeom prst="rect">
            <a:avLst/>
          </a:prstGeom>
          <a:solidFill>
            <a:srgbClr val="FFFF00"/>
          </a:solidFill>
          <a:ln w="9525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Techniques de capture de l’animal hôte </a:t>
            </a:r>
            <a:endParaRPr kumimoji="0" lang="fr-FR" sz="2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720" y="1428736"/>
            <a:ext cx="8358246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/>
              <a:t> </a:t>
            </a:r>
            <a:r>
              <a:rPr lang="fr-FR" sz="2400" dirty="0" smtClean="0"/>
              <a:t>Les individus du Hérons garde-bœufs ont été capturés à l’aide du filet japonais.</a:t>
            </a:r>
            <a:endParaRPr lang="fr-FR" sz="2000" dirty="0"/>
          </a:p>
        </p:txBody>
      </p:sp>
      <p:pic>
        <p:nvPicPr>
          <p:cNvPr id="1026" name="Image 2" descr="Description : D: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00305"/>
            <a:ext cx="3857652" cy="3275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714620"/>
            <a:ext cx="4169723" cy="28294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58" y="357166"/>
            <a:ext cx="7794121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riel de collection et d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identification de l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animal hôte 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7" name="Picture 9" descr="C:\Users\user\Downloads\29020175_2017428721842058_1763756305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4071942"/>
            <a:ext cx="1571636" cy="2355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9" name="Picture 11" descr="C:\Users\user\Downloads\35777200_126620194902311_6534070035307036672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071942"/>
            <a:ext cx="1821668" cy="2428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61" name="Picture 13" descr="C:\Users\user\Downloads\35761477_126620291568968_1809546369791164416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1142984"/>
            <a:ext cx="1768091" cy="2357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4" descr="C:\Users\PHOENIX PC\Desktop\pawer\IMG_20160523_11300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89823" y="1496665"/>
            <a:ext cx="2428892" cy="15786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1000108"/>
            <a:ext cx="1691218" cy="2500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Rectangle 21"/>
          <p:cNvSpPr/>
          <p:nvPr/>
        </p:nvSpPr>
        <p:spPr>
          <a:xfrm>
            <a:off x="2786050" y="6488668"/>
            <a:ext cx="2230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Alcool Ethylique  70%</a:t>
            </a:r>
            <a:endParaRPr lang="fr-FR" b="1" dirty="0"/>
          </a:p>
        </p:txBody>
      </p:sp>
      <p:sp>
        <p:nvSpPr>
          <p:cNvPr id="24" name="Rectangle 23"/>
          <p:cNvSpPr/>
          <p:nvPr/>
        </p:nvSpPr>
        <p:spPr>
          <a:xfrm>
            <a:off x="4857752" y="3571876"/>
            <a:ext cx="2287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latin typeface="Times New Roman"/>
                <a:ea typeface="Times New Roman"/>
                <a:cs typeface="Arial"/>
              </a:rPr>
              <a:t>Pince entomologique </a:t>
            </a:r>
            <a:endParaRPr lang="fr-FR" b="1" dirty="0"/>
          </a:p>
        </p:txBody>
      </p:sp>
      <p:sp>
        <p:nvSpPr>
          <p:cNvPr id="25" name="Rectangle 24"/>
          <p:cNvSpPr/>
          <p:nvPr/>
        </p:nvSpPr>
        <p:spPr>
          <a:xfrm>
            <a:off x="7643834" y="3500438"/>
            <a:ext cx="851515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 smtClean="0">
                <a:latin typeface="Times New Roman"/>
                <a:ea typeface="Times New Roman"/>
                <a:cs typeface="Arial"/>
              </a:rPr>
              <a:t>Flacon</a:t>
            </a:r>
            <a:endParaRPr lang="fr-FR" sz="1600" b="1" dirty="0">
              <a:ea typeface="Times New Roman"/>
              <a:cs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86116" y="3571876"/>
            <a:ext cx="1268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latin typeface="Times New Roman"/>
                <a:ea typeface="Times New Roman"/>
                <a:cs typeface="Arial"/>
              </a:rPr>
              <a:t>insecticide </a:t>
            </a:r>
            <a:endParaRPr lang="fr-FR" b="1" dirty="0"/>
          </a:p>
        </p:txBody>
      </p:sp>
      <p:sp>
        <p:nvSpPr>
          <p:cNvPr id="27" name="Rectangle 26"/>
          <p:cNvSpPr/>
          <p:nvPr/>
        </p:nvSpPr>
        <p:spPr>
          <a:xfrm>
            <a:off x="6286512" y="6488668"/>
            <a:ext cx="845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latin typeface="Times New Roman"/>
                <a:ea typeface="Times New Roman"/>
                <a:cs typeface="Arial"/>
              </a:rPr>
              <a:t>lampe </a:t>
            </a:r>
            <a:endParaRPr lang="fr-FR" b="1" dirty="0"/>
          </a:p>
        </p:txBody>
      </p:sp>
      <p:sp>
        <p:nvSpPr>
          <p:cNvPr id="28" name="Rectangle 27"/>
          <p:cNvSpPr/>
          <p:nvPr/>
        </p:nvSpPr>
        <p:spPr>
          <a:xfrm>
            <a:off x="357158" y="1071546"/>
            <a:ext cx="242889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tx1"/>
                </a:solidFill>
              </a:rPr>
              <a:t>Matériel de collection</a:t>
            </a:r>
            <a:endParaRPr lang="fr-F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animBg="1"/>
      <p:bldP spid="22" grpId="0"/>
      <p:bldP spid="24" grpId="0"/>
      <p:bldP spid="25" grpId="0"/>
      <p:bldP spid="26" grpId="0"/>
      <p:bldP spid="27" grpId="0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user\Downloads\29390682_2017430725175191_826127986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857628"/>
            <a:ext cx="1714512" cy="2571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857232"/>
            <a:ext cx="1643074" cy="24414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14" descr="C:\Users\user\Downloads\35877650_126620754902255_7701587977679405056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3857628"/>
            <a:ext cx="1668598" cy="25961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15" descr="C:\Users\user\Downloads\35923485_126620184902312_2519829747463094272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785794"/>
            <a:ext cx="1571636" cy="24946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298" y="785794"/>
            <a:ext cx="1643074" cy="25805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12" descr="C:\Users\user\Downloads\35807841_126620241568973_5553499546744520704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4000504"/>
            <a:ext cx="1919247" cy="25969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428596" y="142852"/>
            <a:ext cx="4782143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chemeClr val="tx1"/>
                </a:solidFill>
              </a:rPr>
              <a:t>Matérielsd’identification</a:t>
            </a:r>
            <a:r>
              <a:rPr lang="fr-FR" sz="2000" b="1" dirty="0" smtClean="0">
                <a:solidFill>
                  <a:schemeClr val="tx1"/>
                </a:solidFill>
              </a:rPr>
              <a:t> des ectoparasites</a:t>
            </a:r>
            <a:endParaRPr lang="fr-FR" sz="20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D:\ibtissam personnel\Disque amovible\DCIM\Camera\IMG_20150929_13254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6" y="2000240"/>
            <a:ext cx="1928825" cy="26066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57158" y="285728"/>
            <a:ext cx="7590476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Techniques de récolte et d’identification des ectoparasites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720" y="1087923"/>
            <a:ext cx="83582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200" dirty="0" smtClean="0"/>
              <a:t>Consiste </a:t>
            </a:r>
            <a:r>
              <a:rPr lang="fr-FR" sz="2200" dirty="0" smtClean="0">
                <a:solidFill>
                  <a:srgbClr val="FF0000"/>
                </a:solidFill>
              </a:rPr>
              <a:t>à examiner </a:t>
            </a:r>
            <a:r>
              <a:rPr lang="fr-FR" sz="2200" dirty="0" smtClean="0"/>
              <a:t>visuellement  toutes les parties </a:t>
            </a:r>
            <a:r>
              <a:rPr lang="fr-FR" sz="2200" u="sng" dirty="0" smtClean="0">
                <a:solidFill>
                  <a:srgbClr val="FF0000"/>
                </a:solidFill>
              </a:rPr>
              <a:t>du corps d’oiseaux </a:t>
            </a:r>
            <a:r>
              <a:rPr lang="fr-FR" sz="2200" dirty="0" smtClean="0"/>
              <a:t>on suivant quelques étapes:</a:t>
            </a:r>
            <a:endParaRPr lang="fr-FR" sz="2200" dirty="0"/>
          </a:p>
        </p:txBody>
      </p:sp>
      <p:sp>
        <p:nvSpPr>
          <p:cNvPr id="4" name="Rectangle 3"/>
          <p:cNvSpPr/>
          <p:nvPr/>
        </p:nvSpPr>
        <p:spPr>
          <a:xfrm>
            <a:off x="285720" y="2196764"/>
            <a:ext cx="4929222" cy="14465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fr-FR" sz="2200" dirty="0" smtClean="0"/>
              <a:t>Les oiseaux </a:t>
            </a:r>
            <a:r>
              <a:rPr lang="fr-FR" sz="2200" u="sng" dirty="0" smtClean="0">
                <a:solidFill>
                  <a:srgbClr val="FF0000"/>
                </a:solidFill>
              </a:rPr>
              <a:t>sont attachés </a:t>
            </a:r>
            <a:r>
              <a:rPr lang="fr-FR" sz="2200" dirty="0" smtClean="0"/>
              <a:t>aux pieds à l’aide d’une ficelle et sont mise individuellement dans des sacs et appliquer </a:t>
            </a:r>
            <a:r>
              <a:rPr lang="fr-FR" sz="2200" u="sng" dirty="0" smtClean="0">
                <a:solidFill>
                  <a:srgbClr val="FF0000"/>
                </a:solidFill>
              </a:rPr>
              <a:t>l’insecticide</a:t>
            </a:r>
            <a:r>
              <a:rPr lang="fr-FR" sz="2200" dirty="0" smtClean="0">
                <a:solidFill>
                  <a:srgbClr val="FF0000"/>
                </a:solidFill>
              </a:rPr>
              <a:t> </a:t>
            </a:r>
            <a:r>
              <a:rPr lang="fr-FR" sz="2200" dirty="0" smtClean="0"/>
              <a:t>a l’intérieur.</a:t>
            </a:r>
            <a:endParaRPr lang="fr-FR" sz="2200" dirty="0"/>
          </a:p>
        </p:txBody>
      </p:sp>
      <p:sp>
        <p:nvSpPr>
          <p:cNvPr id="5" name="Rectangle 4"/>
          <p:cNvSpPr/>
          <p:nvPr/>
        </p:nvSpPr>
        <p:spPr>
          <a:xfrm>
            <a:off x="357158" y="3945443"/>
            <a:ext cx="4626716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342900" indent="-342900" algn="just">
              <a:buFont typeface="+mj-lt"/>
              <a:buAutoNum type="arabicPeriod" startAt="2"/>
            </a:pPr>
            <a:r>
              <a:rPr lang="fr-FR" sz="2200" dirty="0" smtClean="0"/>
              <a:t>Ébouriffer l’animal sur un papier ou </a:t>
            </a:r>
          </a:p>
          <a:p>
            <a:pPr marL="342900" indent="-342900" algn="just"/>
            <a:r>
              <a:rPr lang="fr-FR" sz="2200" dirty="0" smtClean="0"/>
              <a:t>un drap.</a:t>
            </a:r>
            <a:endParaRPr lang="fr-FR" sz="2200" dirty="0"/>
          </a:p>
        </p:txBody>
      </p:sp>
      <p:sp>
        <p:nvSpPr>
          <p:cNvPr id="6" name="Rectangle 5"/>
          <p:cNvSpPr/>
          <p:nvPr/>
        </p:nvSpPr>
        <p:spPr>
          <a:xfrm>
            <a:off x="428628" y="5035648"/>
            <a:ext cx="4572000" cy="11079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 startAt="3"/>
            </a:pPr>
            <a:r>
              <a:rPr lang="fr-FR" sz="2200" dirty="0" smtClean="0"/>
              <a:t>Conservés le tous dans des flacons étiquetés contenant de l’éthanol 70° 24h dans le congélateur.</a:t>
            </a:r>
            <a:endParaRPr lang="fr-FR" sz="2200" dirty="0"/>
          </a:p>
        </p:txBody>
      </p:sp>
      <p:pic>
        <p:nvPicPr>
          <p:cNvPr id="1026" name="Picture 2" descr="C:\Users\user\Downloads\le vra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571612"/>
            <a:ext cx="2628918" cy="1643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user\Downloads\32191826_225431778224586_6610837950043258880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214686"/>
            <a:ext cx="2643206" cy="16732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4857760"/>
            <a:ext cx="2714644" cy="18145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 animBg="1"/>
      <p:bldP spid="3" grpId="0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488" y="285728"/>
            <a:ext cx="3693320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Montage des ectoparasites</a:t>
            </a:r>
            <a:r>
              <a:rPr lang="fr-FR" sz="2400" b="1" dirty="0" smtClean="0"/>
              <a:t> </a:t>
            </a:r>
            <a:endParaRPr lang="fr-FR" sz="2400" dirty="0"/>
          </a:p>
        </p:txBody>
      </p:sp>
      <p:pic>
        <p:nvPicPr>
          <p:cNvPr id="26" name="Image 2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1714512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Image 2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214422"/>
            <a:ext cx="1643073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Image 27" descr="WP_20160613_012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215074" y="1285860"/>
            <a:ext cx="1785950" cy="1214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Image 28" descr="WP_20160613_013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500826" y="3571876"/>
            <a:ext cx="1671667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Image 29" descr="WP_20160622_015"/>
          <p:cNvPicPr/>
          <p:nvPr/>
        </p:nvPicPr>
        <p:blipFill>
          <a:blip r:embed="rId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643306" y="4000504"/>
            <a:ext cx="1857388" cy="1385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Image 30" descr="WP_20160613_014"/>
          <p:cNvPicPr/>
          <p:nvPr/>
        </p:nvPicPr>
        <p:blipFill>
          <a:blip r:embed="rId7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0034" y="4071942"/>
            <a:ext cx="2143140" cy="1158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Rectangle 31"/>
          <p:cNvSpPr/>
          <p:nvPr/>
        </p:nvSpPr>
        <p:spPr>
          <a:xfrm>
            <a:off x="351656" y="2714620"/>
            <a:ext cx="1791452" cy="58477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fr-FR" sz="1600" b="1" dirty="0" smtClean="0"/>
              <a:t>Solution de KOH A </a:t>
            </a:r>
          </a:p>
          <a:p>
            <a:pPr algn="ctr"/>
            <a:r>
              <a:rPr lang="fr-FR" sz="1600" b="1" dirty="0" smtClean="0"/>
              <a:t>10% (48h)</a:t>
            </a:r>
            <a:endParaRPr lang="fr-FR" sz="1600" b="1" dirty="0"/>
          </a:p>
        </p:txBody>
      </p:sp>
      <p:sp>
        <p:nvSpPr>
          <p:cNvPr id="35" name="Rectangle 34"/>
          <p:cNvSpPr/>
          <p:nvPr/>
        </p:nvSpPr>
        <p:spPr>
          <a:xfrm>
            <a:off x="3357554" y="2772787"/>
            <a:ext cx="2071702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1600" b="1" dirty="0" smtClean="0"/>
              <a:t>Lavage avec de l’eau distillé (10min) </a:t>
            </a:r>
            <a:endParaRPr lang="fr-FR" sz="1600" b="1" dirty="0"/>
          </a:p>
        </p:txBody>
      </p:sp>
      <p:sp>
        <p:nvSpPr>
          <p:cNvPr id="4121" name="Rectangle 25"/>
          <p:cNvSpPr>
            <a:spLocks noChangeArrowheads="1"/>
          </p:cNvSpPr>
          <p:nvPr/>
        </p:nvSpPr>
        <p:spPr bwMode="auto">
          <a:xfrm>
            <a:off x="6357950" y="2786058"/>
            <a:ext cx="1785918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9525" algn="l"/>
              </a:tabLst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Solution d’alcool 70°(15min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)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507587" y="4929198"/>
            <a:ext cx="1922065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fr-FR" sz="1600" b="1" dirty="0" smtClean="0"/>
              <a:t>Bain d’alcool absolu </a:t>
            </a:r>
          </a:p>
          <a:p>
            <a:pPr algn="ctr"/>
            <a:r>
              <a:rPr lang="fr-FR" sz="1600" b="1" dirty="0" smtClean="0"/>
              <a:t>98°(15min)</a:t>
            </a:r>
            <a:endParaRPr lang="fr-FR" sz="1600" b="1" dirty="0"/>
          </a:p>
        </p:txBody>
      </p:sp>
      <p:sp>
        <p:nvSpPr>
          <p:cNvPr id="38" name="Rectangle 37"/>
          <p:cNvSpPr/>
          <p:nvPr/>
        </p:nvSpPr>
        <p:spPr>
          <a:xfrm>
            <a:off x="3428992" y="5429264"/>
            <a:ext cx="2428892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1600" b="1" dirty="0" smtClean="0"/>
              <a:t>Fixation sur lame +goute de Baume de canada  et couvrir avec une lamelle </a:t>
            </a:r>
            <a:r>
              <a:rPr lang="fr-FR" sz="1400" dirty="0" smtClean="0"/>
              <a:t>                   </a:t>
            </a:r>
            <a:endParaRPr lang="fr-FR" sz="1400" dirty="0"/>
          </a:p>
        </p:txBody>
      </p:sp>
      <p:sp>
        <p:nvSpPr>
          <p:cNvPr id="39" name="Rectangle 38"/>
          <p:cNvSpPr/>
          <p:nvPr/>
        </p:nvSpPr>
        <p:spPr>
          <a:xfrm>
            <a:off x="571472" y="5214950"/>
            <a:ext cx="2214578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1600" b="1" dirty="0" smtClean="0"/>
              <a:t>Conservé les lamelles dans une étuve 15jours</a:t>
            </a:r>
            <a:endParaRPr lang="fr-FR" dirty="0"/>
          </a:p>
        </p:txBody>
      </p:sp>
      <p:cxnSp>
        <p:nvCxnSpPr>
          <p:cNvPr id="41" name="Connecteur droit avec flèche 40"/>
          <p:cNvCxnSpPr/>
          <p:nvPr/>
        </p:nvCxnSpPr>
        <p:spPr>
          <a:xfrm>
            <a:off x="2285984" y="2571744"/>
            <a:ext cx="1428760" cy="158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>
            <a:off x="5357818" y="2643182"/>
            <a:ext cx="1285884" cy="158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6" name="Flèche courbée vers la gauche 45"/>
          <p:cNvSpPr/>
          <p:nvPr/>
        </p:nvSpPr>
        <p:spPr>
          <a:xfrm>
            <a:off x="8215338" y="3071810"/>
            <a:ext cx="731520" cy="1859094"/>
          </a:xfrm>
          <a:prstGeom prst="curvedLeftArrow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48" name="Connecteur droit avec flèche 47"/>
          <p:cNvCxnSpPr>
            <a:stCxn id="29" idx="1"/>
          </p:cNvCxnSpPr>
          <p:nvPr/>
        </p:nvCxnSpPr>
        <p:spPr>
          <a:xfrm rot="10800000" flipV="1">
            <a:off x="5286380" y="4143380"/>
            <a:ext cx="1214446" cy="71438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>
            <a:stCxn id="30" idx="1"/>
          </p:cNvCxnSpPr>
          <p:nvPr/>
        </p:nvCxnSpPr>
        <p:spPr>
          <a:xfrm rot="10800000">
            <a:off x="2714612" y="4643447"/>
            <a:ext cx="928694" cy="5000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  <p:bldP spid="35" grpId="0" animBg="1"/>
      <p:bldP spid="4121" grpId="0" animBg="1"/>
      <p:bldP spid="37" grpId="0" animBg="1"/>
      <p:bldP spid="38" grpId="0" animBg="1"/>
      <p:bldP spid="39" grpId="0" animBg="1"/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gner un rectangle avec un coin du même côté 1"/>
          <p:cNvSpPr/>
          <p:nvPr/>
        </p:nvSpPr>
        <p:spPr>
          <a:xfrm>
            <a:off x="2357422" y="357166"/>
            <a:ext cx="4333457" cy="501848"/>
          </a:xfrm>
          <a:prstGeom prst="snip2Same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tx1"/>
                </a:solidFill>
              </a:rPr>
              <a:t>Identification des ectoparasites 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1000100" y="1428736"/>
            <a:ext cx="7500990" cy="9194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 smtClean="0"/>
              <a:t> </a:t>
            </a:r>
            <a:r>
              <a:rPr lang="fr-FR" sz="2400" u="sng" dirty="0" smtClean="0"/>
              <a:t>L’identification des spécimens </a:t>
            </a:r>
            <a:r>
              <a:rPr lang="fr-FR" sz="2400" dirty="0" smtClean="0"/>
              <a:t>:  Sous loupe binoculaire, ou microscope optique (G.x10), (G.x40) puis au (G.x100).</a:t>
            </a:r>
            <a:endParaRPr lang="fr-FR" sz="2400" dirty="0"/>
          </a:p>
        </p:txBody>
      </p:sp>
      <p:sp>
        <p:nvSpPr>
          <p:cNvPr id="4" name="Arrondir un rectangle avec un coin diagonal 3"/>
          <p:cNvSpPr/>
          <p:nvPr/>
        </p:nvSpPr>
        <p:spPr>
          <a:xfrm>
            <a:off x="785786" y="3000372"/>
            <a:ext cx="7643866" cy="2145268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sz="2400" b="1" dirty="0" smtClean="0"/>
              <a:t>Cette étape est basée sur l’observation de certains caractères morphologiques sur le corps de l’arthropode sous l’appui de clé de détermination de Price </a:t>
            </a:r>
            <a:r>
              <a:rPr lang="fr-FR" sz="2400" b="1" i="1" dirty="0" smtClean="0"/>
              <a:t>et al.</a:t>
            </a:r>
            <a:r>
              <a:rPr lang="fr-FR" sz="2400" b="1" dirty="0" smtClean="0"/>
              <a:t> (2003), et celle consulté par le biais de site </a:t>
            </a:r>
            <a:r>
              <a:rPr lang="fr-FR" sz="2400" b="1" u="sng" dirty="0" smtClean="0">
                <a:hlinkClick r:id="rId2"/>
              </a:rPr>
              <a:t>http://phthiraptera.info/</a:t>
            </a:r>
            <a:r>
              <a:rPr lang="fr-FR" sz="2400" b="1" dirty="0" smtClean="0"/>
              <a:t>, </a:t>
            </a:r>
            <a:endParaRPr lang="fr-FR" sz="24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0100" y="214290"/>
            <a:ext cx="7429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/>
              <a:t>Exploitation des résultats</a:t>
            </a:r>
            <a:endParaRPr lang="fr-FR" sz="2800" dirty="0"/>
          </a:p>
        </p:txBody>
      </p:sp>
      <p:sp>
        <p:nvSpPr>
          <p:cNvPr id="3" name="Rectangle 2"/>
          <p:cNvSpPr/>
          <p:nvPr/>
        </p:nvSpPr>
        <p:spPr>
          <a:xfrm>
            <a:off x="928662" y="812053"/>
            <a:ext cx="7858180" cy="83099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Exploitation des résultats par des indices écologiques de composition 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158" y="2214554"/>
            <a:ext cx="3071834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Richesse totale (S)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72132" y="2252955"/>
            <a:ext cx="3512885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b="1" dirty="0" smtClean="0"/>
              <a:t>Abondance relative (AR%)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2428860" y="2928934"/>
            <a:ext cx="419005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b="1" dirty="0" smtClean="0"/>
              <a:t>Fréquence d’occurrence FO (%) </a:t>
            </a:r>
            <a:endParaRPr lang="fr-FR" sz="2400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715140" y="2714620"/>
            <a:ext cx="2214578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AR (%) = ni / N * 100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214678" y="3429000"/>
            <a:ext cx="2571768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FO (%) = (ni x100) / N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rot="10800000" flipV="1">
            <a:off x="2214546" y="1643049"/>
            <a:ext cx="714380" cy="5000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rot="5400000">
            <a:off x="3857620" y="2142322"/>
            <a:ext cx="142876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6500826" y="1643050"/>
            <a:ext cx="857256" cy="5715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500166" y="4000504"/>
            <a:ext cx="6143668" cy="23083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Des espèces 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omniprésente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si FO%=100% </a:t>
            </a:r>
            <a:endParaRPr kumimoji="0" lang="fr-F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Des espèces 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constantes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si 75 % ≤ Fo &lt; 100 %; </a:t>
            </a:r>
            <a:endParaRPr kumimoji="0" lang="fr-F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Des espèces 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régulières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si 50 % ≤ Fo &lt; 75 %; 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Des espèces 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accessoires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si 25 % ≤ Fo &lt; 49 %; </a:t>
            </a:r>
            <a:endParaRPr kumimoji="0" lang="fr-F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Des espèces 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accidentelles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si 5 % ≤ Fo &lt; 25 %; </a:t>
            </a:r>
            <a:endParaRPr kumimoji="0" lang="fr-F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Des espèces 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rares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si Fo &lt; 5 %.</a:t>
            </a:r>
            <a:endParaRPr kumimoji="0" lang="fr-F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 animBg="1"/>
      <p:bldP spid="5" grpId="0" animBg="1"/>
      <p:bldP spid="6" grpId="0" animBg="1"/>
      <p:bldP spid="4098" grpId="0" animBg="1"/>
      <p:bldP spid="4099" grpId="0" animBg="1"/>
      <p:bldP spid="410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8662" y="428604"/>
            <a:ext cx="7286676" cy="40011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dirty="0" smtClean="0"/>
              <a:t>Exploitation des résultats par Les Indices écologiques de structure </a:t>
            </a:r>
            <a:endParaRPr lang="fr-FR" sz="20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643050"/>
            <a:ext cx="4714908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Indices de diversité de Shannon-Weaver (H')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86116" y="2714620"/>
            <a:ext cx="3821111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dirty="0" smtClean="0"/>
              <a:t>Indice de diversité maximale (H' max) 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6215074" y="1714488"/>
            <a:ext cx="244605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dirty="0" smtClean="0"/>
              <a:t>Indice d’</a:t>
            </a:r>
            <a:r>
              <a:rPr lang="fr-FR" b="1" dirty="0" err="1" smtClean="0"/>
              <a:t>Equitabilité</a:t>
            </a:r>
            <a:r>
              <a:rPr lang="fr-FR" b="1" dirty="0" smtClean="0"/>
              <a:t> (E) </a:t>
            </a:r>
            <a:endParaRPr lang="fr-FR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285852" y="2071678"/>
            <a:ext cx="2071702" cy="36933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H' = - ∑</a:t>
            </a:r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Pi log2 Pi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214810" y="3071810"/>
            <a:ext cx="2214578" cy="36933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H' max = log2 S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572264" y="2143116"/>
            <a:ext cx="1714512" cy="36933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E = H' / H’ max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rot="10800000" flipV="1">
            <a:off x="1643042" y="928670"/>
            <a:ext cx="1285884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6286512" y="857232"/>
            <a:ext cx="1214446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rot="16200000" flipH="1">
            <a:off x="4321173" y="1465249"/>
            <a:ext cx="1786744" cy="7135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857224" y="3786190"/>
            <a:ext cx="7215238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80975" algn="l"/>
              </a:tabLs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Exploitation des résultats par les Indices parasitaires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85852" y="4857760"/>
            <a:ext cx="186551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b="1" dirty="0" smtClean="0"/>
              <a:t>La prévalence (P) </a:t>
            </a:r>
            <a:endParaRPr lang="fr-FR" dirty="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285852" y="5214950"/>
            <a:ext cx="1785918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P(%)= N/H*100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15008" y="4714884"/>
            <a:ext cx="222804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dirty="0" smtClean="0"/>
              <a:t>Intensité moyenne (I)</a:t>
            </a:r>
            <a:endParaRPr lang="fr-FR" dirty="0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6429388" y="5072074"/>
            <a:ext cx="1143008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I=n/N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071538" y="1785926"/>
            <a:ext cx="6929486" cy="2145268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Analyse statistiques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  Toutes les données ont été effectuées en utilisant le logiciel Microsoft Excel 2007, le calcule de la prévalence et l’intensité moyenne est basé sur le logiciel Quantitative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Parasitology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- version 3.0.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 rot="10800000" flipV="1">
            <a:off x="2428860" y="4286256"/>
            <a:ext cx="1357322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5572132" y="4286256"/>
            <a:ext cx="857256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animBg="1"/>
      <p:bldP spid="4" grpId="0" animBg="1"/>
      <p:bldP spid="5" grpId="0" animBg="1"/>
      <p:bldP spid="2050" grpId="0" animBg="1"/>
      <p:bldP spid="2051" grpId="0" animBg="1"/>
      <p:bldP spid="2052" grpId="0" animBg="1"/>
      <p:bldP spid="2053" grpId="0" animBg="1"/>
      <p:bldP spid="18" grpId="0" animBg="1"/>
      <p:bldP spid="2054" grpId="0" animBg="1"/>
      <p:bldP spid="20" grpId="0" animBg="1"/>
      <p:bldP spid="2055" grpId="0" animBg="1"/>
      <p:bldP spid="2056" grpId="0" animBg="1"/>
      <p:bldP spid="205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1285852" y="1785926"/>
            <a:ext cx="6990856" cy="1469781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71500" lvl="0" indent="-571500">
              <a:lnSpc>
                <a:spcPct val="200000"/>
              </a:lnSpc>
              <a:buFont typeface="+mj-lt"/>
              <a:buAutoNum type="romanUcPeriod" startAt="3"/>
            </a:pPr>
            <a:r>
              <a:rPr lang="fr-FR" sz="3600" dirty="0" smtClean="0"/>
              <a:t>Résultats et discussion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214290"/>
            <a:ext cx="8572560" cy="461665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fr-FR" sz="2400" b="1" dirty="0" smtClean="0"/>
              <a:t>Résultats des ectoparasites trouvés chez le Héron capturé à </a:t>
            </a:r>
            <a:r>
              <a:rPr lang="fr-FR" sz="2400" b="1" dirty="0" err="1" smtClean="0"/>
              <a:t>Koléa</a:t>
            </a:r>
            <a:endParaRPr lang="fr-FR" sz="24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00034" y="785794"/>
            <a:ext cx="70008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Liste des ectoparasites trouvés sur les Hérons garde-bœuf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(mai-août  2017 à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Koléa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).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034" y="5643578"/>
            <a:ext cx="4477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ea typeface="Calibri" pitchFamily="34" charset="0"/>
                <a:cs typeface="Times New Roman" pitchFamily="18" charset="0"/>
              </a:rPr>
              <a:t>S= Richesse spécifique ; * espèce accidentelle</a:t>
            </a:r>
            <a:endParaRPr lang="fr-FR" dirty="0" smtClean="0">
              <a:cs typeface="Arial" pitchFamily="34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214282" y="1714488"/>
          <a:ext cx="8786874" cy="3833214"/>
        </p:xfrm>
        <a:graphic>
          <a:graphicData uri="http://schemas.openxmlformats.org/drawingml/2006/table">
            <a:tbl>
              <a:tblPr/>
              <a:tblGrid>
                <a:gridCol w="1394747"/>
                <a:gridCol w="2022383"/>
                <a:gridCol w="2022383"/>
                <a:gridCol w="3347361"/>
              </a:tblGrid>
              <a:tr h="6364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classes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ordres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Familles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espèces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</a:tr>
              <a:tr h="636447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Insecta</a:t>
                      </a:r>
                      <a:endParaRPr lang="fr-FR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Phthiraptera</a:t>
                      </a:r>
                      <a:endParaRPr lang="fr-FR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Menoponidae</a:t>
                      </a:r>
                      <a:endParaRPr lang="fr-FR" sz="2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b="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Ciconiphilus decimfaciatus</a:t>
                      </a:r>
                      <a:endParaRPr lang="fr-FR" sz="2400" b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44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Philopteridae</a:t>
                      </a:r>
                      <a:endParaRPr lang="fr-FR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b="0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Columbicola</a:t>
                      </a:r>
                      <a:r>
                        <a:rPr lang="fr-FR" sz="2400" b="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fr-FR" sz="2400" b="0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columbae</a:t>
                      </a:r>
                      <a:endParaRPr lang="fr-FR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44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*</a:t>
                      </a:r>
                      <a:r>
                        <a:rPr lang="fr-FR" sz="24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Hymenoptera</a:t>
                      </a:r>
                      <a:endParaRPr lang="fr-FR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b="0" u="none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Formicidae</a:t>
                      </a:r>
                      <a:endParaRPr lang="fr-FR" sz="2400" b="0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b="0" i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Strumigenys</a:t>
                      </a:r>
                      <a:r>
                        <a:rPr lang="fr-FR" sz="2400" b="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fr-FR" sz="2400" b="0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membranifera</a:t>
                      </a:r>
                      <a:endParaRPr lang="fr-FR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4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Arachnida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Mesostigmata</a:t>
                      </a:r>
                      <a:endParaRPr lang="fr-FR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Dermanyssidae</a:t>
                      </a:r>
                      <a:endParaRPr lang="fr-FR" sz="2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b="0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Dermanyssus</a:t>
                      </a:r>
                      <a:r>
                        <a:rPr lang="fr-FR" sz="2400" b="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fr-FR" sz="2400" b="0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gallinae</a:t>
                      </a:r>
                      <a:endParaRPr lang="fr-FR" sz="2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 =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 = 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S= 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 = 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428625"/>
            <a:ext cx="2714625" cy="1857375"/>
          </a:xfrm>
        </p:spPr>
        <p:txBody>
          <a:bodyPr>
            <a:normAutofit fontScale="90000"/>
          </a:bodyPr>
          <a:lstStyle/>
          <a:p>
            <a:r>
              <a:rPr lang="fr-FR" sz="2200" b="1" dirty="0" smtClean="0">
                <a:solidFill>
                  <a:srgbClr val="0000FF"/>
                </a:solidFill>
              </a:rPr>
              <a:t/>
            </a:r>
            <a:br>
              <a:rPr lang="fr-FR" sz="2200" b="1" dirty="0" smtClean="0">
                <a:solidFill>
                  <a:srgbClr val="0000FF"/>
                </a:solidFill>
              </a:rPr>
            </a:br>
            <a:r>
              <a:rPr lang="fr-FR" sz="2200" b="1" dirty="0">
                <a:solidFill>
                  <a:srgbClr val="0000FF"/>
                </a:solidFill>
              </a:rPr>
              <a:t/>
            </a:r>
            <a:br>
              <a:rPr lang="fr-FR" sz="2200" b="1" dirty="0">
                <a:solidFill>
                  <a:srgbClr val="0000FF"/>
                </a:solidFill>
              </a:rPr>
            </a:br>
            <a:r>
              <a:rPr lang="fr-FR" sz="2200" b="1" dirty="0" smtClean="0">
                <a:solidFill>
                  <a:srgbClr val="0000FF"/>
                </a:solidFill>
              </a:rPr>
              <a:t/>
            </a:r>
            <a:br>
              <a:rPr lang="fr-FR" sz="2200" b="1" dirty="0" smtClean="0">
                <a:solidFill>
                  <a:srgbClr val="0000FF"/>
                </a:solidFill>
              </a:rPr>
            </a:br>
            <a:r>
              <a:rPr lang="fr-FR" b="1" dirty="0" smtClean="0">
                <a:solidFill>
                  <a:srgbClr val="C00000"/>
                </a:solidFill>
              </a:rPr>
              <a:t/>
            </a:r>
            <a:br>
              <a:rPr lang="fr-FR" b="1" dirty="0" smtClean="0">
                <a:solidFill>
                  <a:srgbClr val="C00000"/>
                </a:solidFill>
              </a:rPr>
            </a:br>
            <a:endParaRPr lang="fr-FR" dirty="0"/>
          </a:p>
        </p:txBody>
      </p:sp>
      <p:sp>
        <p:nvSpPr>
          <p:cNvPr id="3" name="Arrondir un rectangle avec un coin diagonal 2"/>
          <p:cNvSpPr/>
          <p:nvPr/>
        </p:nvSpPr>
        <p:spPr>
          <a:xfrm>
            <a:off x="857224" y="357166"/>
            <a:ext cx="7500990" cy="5822871"/>
          </a:xfrm>
          <a:prstGeom prst="round2Diag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4400" dirty="0" smtClean="0">
                <a:solidFill>
                  <a:srgbClr val="FFFF00"/>
                </a:solidFill>
              </a:rPr>
              <a:t>    </a:t>
            </a:r>
            <a:r>
              <a:rPr lang="fr-FR" sz="4800" b="1" u="sng" dirty="0" smtClean="0">
                <a:solidFill>
                  <a:srgbClr val="FFFF00"/>
                </a:solidFill>
              </a:rPr>
              <a:t>Plan</a:t>
            </a:r>
          </a:p>
          <a:p>
            <a:pPr marL="571500" lvl="0" indent="-571500">
              <a:buFont typeface="+mj-lt"/>
              <a:buAutoNum type="romanUcPeriod"/>
            </a:pPr>
            <a:endParaRPr lang="fr-FR" sz="3200" dirty="0" smtClean="0"/>
          </a:p>
          <a:p>
            <a:pPr marL="571500" lvl="0" indent="-571500">
              <a:lnSpc>
                <a:spcPct val="200000"/>
              </a:lnSpc>
              <a:buFont typeface="+mj-lt"/>
              <a:buAutoNum type="romanUcPeriod"/>
            </a:pPr>
            <a:r>
              <a:rPr lang="fr-FR" sz="3200" b="1" dirty="0" smtClean="0">
                <a:solidFill>
                  <a:schemeClr val="tx1"/>
                </a:solidFill>
              </a:rPr>
              <a:t>Introduction </a:t>
            </a:r>
          </a:p>
          <a:p>
            <a:pPr marL="571500" lvl="0" indent="-571500">
              <a:lnSpc>
                <a:spcPct val="200000"/>
              </a:lnSpc>
              <a:buFont typeface="+mj-lt"/>
              <a:buAutoNum type="romanUcPeriod"/>
            </a:pPr>
            <a:r>
              <a:rPr lang="fr-FR" sz="3200" b="1" dirty="0" smtClean="0">
                <a:solidFill>
                  <a:schemeClr val="tx1"/>
                </a:solidFill>
              </a:rPr>
              <a:t>Matériel et méthodes</a:t>
            </a:r>
          </a:p>
          <a:p>
            <a:pPr marL="571500" lvl="0" indent="-571500">
              <a:lnSpc>
                <a:spcPct val="200000"/>
              </a:lnSpc>
              <a:buFont typeface="+mj-lt"/>
              <a:buAutoNum type="romanUcPeriod"/>
            </a:pPr>
            <a:r>
              <a:rPr lang="fr-FR" sz="3200" b="1" dirty="0" smtClean="0">
                <a:solidFill>
                  <a:schemeClr val="tx1"/>
                </a:solidFill>
              </a:rPr>
              <a:t>Résultats et discussion</a:t>
            </a:r>
          </a:p>
          <a:p>
            <a:pPr marL="571500" lvl="0" indent="-571500">
              <a:lnSpc>
                <a:spcPct val="200000"/>
              </a:lnSpc>
              <a:buFont typeface="+mj-lt"/>
              <a:buAutoNum type="romanUcPeriod"/>
            </a:pPr>
            <a:r>
              <a:rPr lang="fr-FR" sz="3200" b="1" dirty="0" smtClean="0">
                <a:solidFill>
                  <a:schemeClr val="tx1"/>
                </a:solidFill>
              </a:rPr>
              <a:t>Conclusion</a:t>
            </a:r>
            <a:endParaRPr lang="fr-FR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85786" y="571480"/>
            <a:ext cx="7858180" cy="4143404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14348" y="4864254"/>
            <a:ext cx="7929618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Figure 1 - Répartition des ectoparasites prélevés du Héron garde-bœufs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en fonction des classes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2976" y="571480"/>
            <a:ext cx="6572296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/>
              <a:t>Abondances relatives des ectoparasites trouvés chez </a:t>
            </a:r>
            <a:r>
              <a:rPr lang="fr-FR" sz="2000" b="1" i="1" dirty="0" err="1" smtClean="0"/>
              <a:t>Bubulcus</a:t>
            </a:r>
            <a:r>
              <a:rPr lang="fr-FR" sz="2000" b="1" i="1" dirty="0" smtClean="0"/>
              <a:t> ibis</a:t>
            </a:r>
            <a:endParaRPr lang="fr-FR" sz="2000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85921"/>
            <a:ext cx="8914969" cy="391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785787" y="1071548"/>
          <a:ext cx="7429550" cy="3291840"/>
        </p:xfrm>
        <a:graphic>
          <a:graphicData uri="http://schemas.openxmlformats.org/drawingml/2006/table">
            <a:tbl>
              <a:tblPr/>
              <a:tblGrid>
                <a:gridCol w="4581311"/>
                <a:gridCol w="1082802"/>
                <a:gridCol w="1765437"/>
              </a:tblGrid>
              <a:tr h="4133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b="0" dirty="0">
                          <a:latin typeface="+mn-lt"/>
                          <a:ea typeface="Times New Roman"/>
                          <a:cs typeface="Arial"/>
                        </a:rPr>
                        <a:t>Espèces</a:t>
                      </a:r>
                      <a:endParaRPr lang="fr-FR" sz="2400" b="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b="0">
                          <a:latin typeface="+mn-lt"/>
                          <a:ea typeface="Times New Roman"/>
                          <a:cs typeface="Arial"/>
                        </a:rPr>
                        <a:t>ni</a:t>
                      </a:r>
                      <a:endParaRPr lang="fr-FR" sz="2400" b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b="0">
                          <a:latin typeface="+mn-lt"/>
                          <a:ea typeface="Times New Roman"/>
                          <a:cs typeface="Arial"/>
                        </a:rPr>
                        <a:t>FO%</a:t>
                      </a:r>
                      <a:endParaRPr lang="fr-FR" sz="2400" b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</a:tr>
              <a:tr h="4133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b="0" i="1" dirty="0" err="1">
                          <a:latin typeface="+mn-lt"/>
                          <a:ea typeface="Times New Roman"/>
                          <a:cs typeface="Arial"/>
                        </a:rPr>
                        <a:t>Ciconiphilus</a:t>
                      </a:r>
                      <a:r>
                        <a:rPr lang="fr-FR" sz="2400" b="0" i="1" dirty="0"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fr-FR" sz="2400" b="0" i="1" dirty="0" err="1">
                          <a:latin typeface="+mn-lt"/>
                          <a:ea typeface="Times New Roman"/>
                          <a:cs typeface="Arial"/>
                        </a:rPr>
                        <a:t>decimfaciatus</a:t>
                      </a:r>
                      <a:endParaRPr lang="fr-FR" sz="2400" b="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b="0" dirty="0">
                          <a:latin typeface="+mn-lt"/>
                          <a:ea typeface="Times New Roman"/>
                          <a:cs typeface="Arial"/>
                        </a:rPr>
                        <a:t>113</a:t>
                      </a:r>
                      <a:endParaRPr lang="fr-FR" sz="2400" b="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55,56</a:t>
                      </a:r>
                      <a:endParaRPr lang="fr-FR" sz="24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</a:tr>
              <a:tr h="4133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b="0" i="1" dirty="0" err="1">
                          <a:latin typeface="+mn-lt"/>
                          <a:ea typeface="Times New Roman"/>
                          <a:cs typeface="Arial"/>
                        </a:rPr>
                        <a:t>Dermanyssus</a:t>
                      </a:r>
                      <a:r>
                        <a:rPr lang="fr-FR" sz="2400" b="0" i="1" dirty="0"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fr-FR" sz="2400" b="0" i="1" dirty="0" err="1">
                          <a:latin typeface="+mn-lt"/>
                          <a:ea typeface="Times New Roman"/>
                          <a:cs typeface="Arial"/>
                        </a:rPr>
                        <a:t>gallinae</a:t>
                      </a:r>
                      <a:endParaRPr lang="fr-FR" sz="2400" b="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b="0">
                          <a:latin typeface="+mn-lt"/>
                          <a:ea typeface="Times New Roman"/>
                          <a:cs typeface="Arial"/>
                        </a:rPr>
                        <a:t>16</a:t>
                      </a:r>
                      <a:endParaRPr lang="fr-FR" sz="2400" b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b="0" dirty="0">
                          <a:latin typeface="+mn-lt"/>
                          <a:ea typeface="Times New Roman"/>
                          <a:cs typeface="Arial"/>
                        </a:rPr>
                        <a:t>27,78</a:t>
                      </a:r>
                      <a:endParaRPr lang="fr-FR" sz="2400" b="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33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b="0" i="1" dirty="0" err="1">
                          <a:latin typeface="+mn-lt"/>
                          <a:ea typeface="Times New Roman"/>
                          <a:cs typeface="Arial"/>
                        </a:rPr>
                        <a:t>Columbicola</a:t>
                      </a:r>
                      <a:r>
                        <a:rPr lang="fr-FR" sz="2400" b="0" i="1" dirty="0"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fr-FR" sz="2400" b="0" i="1" dirty="0" err="1">
                          <a:latin typeface="+mn-lt"/>
                          <a:ea typeface="Times New Roman"/>
                          <a:cs typeface="Arial"/>
                        </a:rPr>
                        <a:t>columbae</a:t>
                      </a:r>
                      <a:endParaRPr lang="fr-FR" sz="2400" b="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b="0">
                          <a:latin typeface="+mn-lt"/>
                          <a:ea typeface="Times New Roman"/>
                          <a:cs typeface="Arial"/>
                        </a:rPr>
                        <a:t>2</a:t>
                      </a:r>
                      <a:endParaRPr lang="fr-FR" sz="2400" b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b="0" dirty="0">
                          <a:latin typeface="+mn-lt"/>
                          <a:ea typeface="Times New Roman"/>
                          <a:cs typeface="Arial"/>
                        </a:rPr>
                        <a:t>11,11</a:t>
                      </a:r>
                      <a:endParaRPr lang="fr-FR" sz="2400" b="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33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b="0" i="1">
                          <a:latin typeface="+mn-lt"/>
                          <a:ea typeface="Times New Roman"/>
                          <a:cs typeface="Arial"/>
                        </a:rPr>
                        <a:t>Strumigenys membranifera</a:t>
                      </a:r>
                      <a:endParaRPr lang="fr-FR" sz="2400" b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b="0">
                          <a:latin typeface="+mn-lt"/>
                          <a:ea typeface="Times New Roman"/>
                          <a:cs typeface="Arial"/>
                        </a:rPr>
                        <a:t>1</a:t>
                      </a:r>
                      <a:endParaRPr lang="fr-FR" sz="2400" b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b="0" dirty="0">
                          <a:latin typeface="+mn-lt"/>
                          <a:ea typeface="Times New Roman"/>
                          <a:cs typeface="Arial"/>
                        </a:rPr>
                        <a:t>5,56</a:t>
                      </a:r>
                      <a:endParaRPr lang="fr-FR" sz="2400" b="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33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b="0" smtClean="0">
                          <a:latin typeface="+mn-lt"/>
                          <a:ea typeface="Times New Roman"/>
                          <a:cs typeface="Arial"/>
                        </a:rPr>
                        <a:t>total</a:t>
                      </a:r>
                      <a:endParaRPr lang="fr-FR" sz="2400" b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b="0" smtClean="0">
                          <a:latin typeface="+mn-lt"/>
                          <a:ea typeface="Times New Roman"/>
                          <a:cs typeface="Arial"/>
                        </a:rPr>
                        <a:t>132</a:t>
                      </a:r>
                      <a:endParaRPr lang="fr-FR" sz="2400" b="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b="0" dirty="0">
                          <a:latin typeface="+mn-lt"/>
                          <a:ea typeface="Times New Roman"/>
                          <a:cs typeface="Arial"/>
                        </a:rPr>
                        <a:t>100</a:t>
                      </a:r>
                      <a:endParaRPr lang="fr-FR" sz="2400" b="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</a:tr>
            </a:tbl>
          </a:graphicData>
        </a:graphic>
      </p:graphicFrame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42844" y="285728"/>
            <a:ext cx="8858312" cy="646331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Tableau </a:t>
            </a:r>
            <a:r>
              <a:rPr lang="fr-FR" b="1" dirty="0" smtClean="0"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Fréquence d’occurrence des ectoparasites des Hérons examinés entre Mai et Août de l’année 2017 (Région de 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Koléa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928662" y="4518076"/>
            <a:ext cx="6429420" cy="553998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50 % ≤ Fo &lt; 75 %</a:t>
            </a:r>
            <a:r>
              <a:rPr lang="fr-FR" sz="2000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                                   </a:t>
            </a:r>
            <a:r>
              <a:rPr lang="fr-FR" sz="2000" b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les espèces régulières</a:t>
            </a:r>
            <a:r>
              <a:rPr lang="fr-FR" sz="2000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8662" y="5875398"/>
            <a:ext cx="6786610" cy="553998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000" b="1" dirty="0" smtClean="0"/>
              <a:t>5 % ≤ Fo &lt; 25 %</a:t>
            </a:r>
            <a:r>
              <a:rPr lang="fr-FR" sz="2000" dirty="0" smtClean="0"/>
              <a:t>                                       </a:t>
            </a:r>
            <a:r>
              <a:rPr lang="fr-FR" sz="2000" b="1" dirty="0" smtClean="0">
                <a:solidFill>
                  <a:srgbClr val="FF0000"/>
                </a:solidFill>
              </a:rPr>
              <a:t>les espèces accidentelles.</a:t>
            </a:r>
            <a:endParaRPr lang="fr-FR" sz="2000" b="1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3071802" y="4856172"/>
            <a:ext cx="157163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3000364" y="6213494"/>
            <a:ext cx="171451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1000100" y="5243468"/>
            <a:ext cx="6643734" cy="40011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25 % ≤ Fo &lt; 49 %                        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les espèces accessoires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3357554" y="5499114"/>
            <a:ext cx="128588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nimBg="1"/>
      <p:bldP spid="44035" grpId="0" animBg="1"/>
      <p:bldP spid="6" grpId="0" animBg="1"/>
      <p:bldP spid="440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14348" y="214290"/>
            <a:ext cx="7786742" cy="464347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142844" y="5143512"/>
            <a:ext cx="8786874" cy="707886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Figure 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Pourcentage des ectoparasites en fonction du stade de développement et du sexe.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8860" y="285728"/>
            <a:ext cx="4672241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fr-FR" sz="2400" b="1" dirty="0" smtClean="0"/>
              <a:t>Résultat concernant les </a:t>
            </a:r>
            <a:r>
              <a:rPr lang="fr-FR" sz="2400" b="1" dirty="0" err="1" smtClean="0"/>
              <a:t>Phtiraptera</a:t>
            </a:r>
            <a:endParaRPr lang="fr-FR" sz="2400" dirty="0"/>
          </a:p>
        </p:txBody>
      </p:sp>
      <p:sp>
        <p:nvSpPr>
          <p:cNvPr id="3" name="Rectangle 2"/>
          <p:cNvSpPr/>
          <p:nvPr/>
        </p:nvSpPr>
        <p:spPr>
          <a:xfrm>
            <a:off x="571472" y="1142984"/>
            <a:ext cx="7858180" cy="46166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sz="2400" dirty="0" smtClean="0"/>
              <a:t>Au total 113 poux appartenant a </a:t>
            </a:r>
            <a:r>
              <a:rPr lang="fr-FR" sz="2400" i="1" u="sng" dirty="0" err="1" smtClean="0"/>
              <a:t>Ciconiphilus</a:t>
            </a:r>
            <a:r>
              <a:rPr lang="fr-FR" sz="2400" i="1" u="sng" dirty="0" smtClean="0"/>
              <a:t> </a:t>
            </a:r>
            <a:r>
              <a:rPr lang="fr-FR" sz="2400" i="1" u="sng" dirty="0" err="1" smtClean="0"/>
              <a:t>decimfaciatus</a:t>
            </a:r>
            <a:r>
              <a:rPr lang="fr-FR" sz="2400" dirty="0" smtClean="0"/>
              <a:t>.</a:t>
            </a:r>
            <a:endParaRPr lang="fr-FR" sz="2400" dirty="0"/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85786" y="1857364"/>
            <a:ext cx="7786742" cy="357190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928662" y="5702874"/>
            <a:ext cx="76438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Figure -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Pourcentage des mâles et des femelles chez </a:t>
            </a:r>
            <a:r>
              <a:rPr kumimoji="0" lang="fr-FR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Ciconiphilus</a:t>
            </a:r>
            <a:r>
              <a:rPr kumimoji="0" 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decimfaciatus</a:t>
            </a:r>
            <a:r>
              <a:rPr kumimoji="0" 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505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14348" y="285728"/>
            <a:ext cx="7072362" cy="371477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1714480" y="4286256"/>
            <a:ext cx="5786478" cy="36933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Figure -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Taille des femelles chez </a:t>
            </a:r>
            <a:r>
              <a:rPr kumimoji="0" lang="fr-FR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Ciconiphilus</a:t>
            </a:r>
            <a:r>
              <a:rPr kumimoji="0" 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decimfaciatus</a:t>
            </a:r>
            <a:r>
              <a:rPr kumimoji="0" 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5" name="Image 4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428728" y="1071546"/>
            <a:ext cx="7072363" cy="4067393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2000232" y="5286388"/>
            <a:ext cx="5715040" cy="36933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Figure-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Taille des mâles chez </a:t>
            </a:r>
            <a:r>
              <a:rPr kumimoji="0" lang="fr-FR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Ciconiphilus</a:t>
            </a:r>
            <a:r>
              <a:rPr kumimoji="0" 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decimfaciatus</a:t>
            </a:r>
            <a:r>
              <a:rPr kumimoji="0" lang="fr-FR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 6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857356" y="1857364"/>
            <a:ext cx="7072362" cy="394685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2571736" y="6143644"/>
            <a:ext cx="5715040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Figure -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Taille des nymphes chez </a:t>
            </a:r>
            <a:r>
              <a:rPr kumimoji="0" lang="fr-FR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Ciconiphilus</a:t>
            </a:r>
            <a:r>
              <a:rPr kumimoji="0" 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decimfaciatus</a:t>
            </a:r>
            <a:r>
              <a:rPr kumimoji="0" 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nimBg="1"/>
      <p:bldP spid="4813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714348" y="5857892"/>
            <a:ext cx="7715304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Figure  – </a:t>
            </a:r>
            <a:r>
              <a:rPr kumimoji="0" lang="fr-FR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Ciconiphilus</a:t>
            </a:r>
            <a:r>
              <a:rPr kumimoji="0" 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decimfaciatus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observé sous loupe binoculaire (GX4.5)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-♂,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-♀ et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-nymphe.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0"/>
            <a:ext cx="4214842" cy="2857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000372"/>
            <a:ext cx="3571900" cy="24526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928934"/>
            <a:ext cx="3286148" cy="24765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0"/>
            <a:ext cx="3714776" cy="25003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428596" y="2571744"/>
            <a:ext cx="8143932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Figure - </a:t>
            </a:r>
            <a:r>
              <a:rPr kumimoji="0" lang="fr-FR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Columbicola</a:t>
            </a:r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columbae</a:t>
            </a:r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adulte ♀ observé sous loupe binoculaire (GX 4.5).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14612" y="3214686"/>
            <a:ext cx="381995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fr-FR" b="1" dirty="0" smtClean="0"/>
              <a:t>Résultat concernant les </a:t>
            </a:r>
            <a:r>
              <a:rPr lang="fr-FR" b="1" dirty="0" err="1" smtClean="0"/>
              <a:t>Mesostigmata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57158" y="5786454"/>
            <a:ext cx="8358246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fr-FR" b="1" dirty="0" smtClean="0"/>
              <a:t>Figure -</a:t>
            </a:r>
            <a:r>
              <a:rPr lang="fr-FR" b="1" i="1" dirty="0" err="1" smtClean="0"/>
              <a:t>Dermanyssus</a:t>
            </a:r>
            <a:r>
              <a:rPr lang="fr-FR" b="1" i="1" dirty="0" smtClean="0"/>
              <a:t> </a:t>
            </a:r>
            <a:r>
              <a:rPr lang="fr-FR" b="1" i="1" dirty="0" err="1" smtClean="0"/>
              <a:t>gallinae</a:t>
            </a:r>
            <a:r>
              <a:rPr lang="fr-FR" b="1" i="1" dirty="0" smtClean="0"/>
              <a:t> </a:t>
            </a:r>
            <a:r>
              <a:rPr lang="fr-FR" b="1" dirty="0" smtClean="0"/>
              <a:t>observé sous microscope photonique </a:t>
            </a:r>
            <a:r>
              <a:rPr lang="fr-FR" b="1" dirty="0" err="1" smtClean="0"/>
              <a:t>Gx</a:t>
            </a:r>
            <a:r>
              <a:rPr lang="fr-FR" b="1" dirty="0" smtClean="0"/>
              <a:t> 40 a-♂ et b</a:t>
            </a:r>
            <a:r>
              <a:rPr lang="fr-FR" dirty="0" smtClean="0"/>
              <a:t> -♀</a:t>
            </a:r>
            <a:endParaRPr lang="fr-FR" b="1" dirty="0"/>
          </a:p>
        </p:txBody>
      </p:sp>
      <p:pic>
        <p:nvPicPr>
          <p:cNvPr id="7" name="Imag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071678"/>
            <a:ext cx="4214810" cy="3571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071678"/>
            <a:ext cx="4000528" cy="3571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9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3" grpId="0" animBg="1"/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0100" y="500042"/>
            <a:ext cx="714380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000" b="1" dirty="0" smtClean="0"/>
              <a:t>Exploitation des résultats parles indices écologiques de structures</a:t>
            </a:r>
            <a:endParaRPr lang="fr-FR" sz="20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1142976" y="1428736"/>
          <a:ext cx="6643734" cy="978408"/>
        </p:xfrm>
        <a:graphic>
          <a:graphicData uri="http://schemas.openxmlformats.org/drawingml/2006/table">
            <a:tbl>
              <a:tblPr/>
              <a:tblGrid>
                <a:gridCol w="2790740"/>
                <a:gridCol w="968872"/>
                <a:gridCol w="1648079"/>
                <a:gridCol w="1236043"/>
              </a:tblGrid>
              <a:tr h="361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2000" dirty="0"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+mn-lt"/>
                          <a:ea typeface="Times New Roman"/>
                          <a:cs typeface="Arial"/>
                        </a:rPr>
                        <a:t>H'(bits)</a:t>
                      </a:r>
                      <a:endParaRPr lang="fr-FR" sz="20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latin typeface="+mn-lt"/>
                          <a:ea typeface="Times New Roman"/>
                          <a:cs typeface="Arial"/>
                        </a:rPr>
                        <a:t>H'max(bits)</a:t>
                      </a:r>
                      <a:endParaRPr lang="fr-FR" sz="20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+mn-lt"/>
                          <a:ea typeface="Times New Roman"/>
                          <a:cs typeface="Arial"/>
                        </a:rPr>
                        <a:t>E</a:t>
                      </a:r>
                      <a:endParaRPr lang="fr-FR" sz="20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</a:tr>
              <a:tr h="5353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latin typeface="+mn-lt"/>
                          <a:ea typeface="Times New Roman"/>
                          <a:cs typeface="Arial"/>
                        </a:rPr>
                        <a:t>Héron garde bœuf (</a:t>
                      </a:r>
                      <a:r>
                        <a:rPr lang="fr-FR" sz="2000" i="1" dirty="0" err="1" smtClean="0">
                          <a:latin typeface="+mn-lt"/>
                          <a:ea typeface="Times New Roman"/>
                          <a:cs typeface="Arial"/>
                        </a:rPr>
                        <a:t>Bubulcus</a:t>
                      </a:r>
                      <a:r>
                        <a:rPr lang="fr-FR" sz="2000" i="1" dirty="0" smtClean="0">
                          <a:latin typeface="+mn-lt"/>
                          <a:ea typeface="Times New Roman"/>
                          <a:cs typeface="Arial"/>
                        </a:rPr>
                        <a:t> ibis</a:t>
                      </a:r>
                      <a:r>
                        <a:rPr lang="fr-FR" sz="2000" dirty="0" smtClean="0">
                          <a:latin typeface="+mn-lt"/>
                          <a:ea typeface="Times New Roman"/>
                          <a:cs typeface="Arial"/>
                        </a:rPr>
                        <a:t>)</a:t>
                      </a:r>
                      <a:endParaRPr lang="fr-FR" sz="20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+mn-lt"/>
                          <a:ea typeface="Times New Roman"/>
                          <a:cs typeface="Arial"/>
                        </a:rPr>
                        <a:t>0,71</a:t>
                      </a:r>
                      <a:endParaRPr lang="fr-FR" sz="20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+mn-lt"/>
                          <a:ea typeface="Times New Roman"/>
                          <a:cs typeface="Arial"/>
                        </a:rPr>
                        <a:t>2</a:t>
                      </a:r>
                      <a:endParaRPr lang="fr-FR" sz="20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+mn-lt"/>
                          <a:ea typeface="Times New Roman"/>
                          <a:cs typeface="Arial"/>
                        </a:rPr>
                        <a:t>0,36</a:t>
                      </a:r>
                      <a:endParaRPr lang="fr-FR" sz="20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1785918" y="3286124"/>
            <a:ext cx="4929222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E=0,36                                        il y’a un déséquilibre.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1142976" y="2643182"/>
            <a:ext cx="7172733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Batang" pitchFamily="18" charset="-127"/>
                <a:cs typeface="Arial" pitchFamily="34" charset="0"/>
              </a:rPr>
              <a:t>H'(bits) 0,71                  la Diversité de notre échantillonnage n’est pas riche.</a:t>
            </a:r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2500298" y="2786058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3000364" y="3500438"/>
            <a:ext cx="142876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42910" y="3929066"/>
            <a:ext cx="8001056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/>
              <a:t>Résultats trouvés à l’aide des Indices parasitaires</a:t>
            </a:r>
            <a:endParaRPr lang="fr-FR" sz="2000" dirty="0"/>
          </a:p>
        </p:txBody>
      </p:sp>
      <p:pic>
        <p:nvPicPr>
          <p:cNvPr id="22" name="Image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34" y="642918"/>
            <a:ext cx="8429684" cy="45005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714348" y="5357826"/>
            <a:ext cx="8429652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Figure-Prévalence des ectoparasites trouvés chez les hérons calculé à l’aide du logiciel (Quantitative </a:t>
            </a:r>
            <a:r>
              <a:rPr kumimoji="0" lang="fr-FR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Parasitology</a:t>
            </a:r>
            <a:r>
              <a:rPr kumimoji="0" lang="fr-F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V 3.0.).</a:t>
            </a:r>
            <a:endParaRPr kumimoji="0" lang="fr-FR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1201" grpId="0" animBg="1"/>
      <p:bldP spid="51202" grpId="0" animBg="1"/>
      <p:bldP spid="21" grpId="0" animBg="1"/>
      <p:bldP spid="5120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ndir un rectangle à un seul coin 1"/>
          <p:cNvSpPr/>
          <p:nvPr/>
        </p:nvSpPr>
        <p:spPr>
          <a:xfrm>
            <a:off x="2786050" y="142852"/>
            <a:ext cx="4071966" cy="523220"/>
          </a:xfrm>
          <a:prstGeom prst="round1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lvl="0" indent="-571500" algn="ctr">
              <a:buFont typeface="+mj-lt"/>
              <a:buAutoNum type="romanUcPeriod" startAt="4"/>
            </a:pPr>
            <a:r>
              <a:rPr lang="fr-FR" sz="2800" b="1" dirty="0" smtClean="0">
                <a:solidFill>
                  <a:schemeClr val="tx1"/>
                </a:solidFill>
              </a:rPr>
              <a:t>Conclusion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214282" y="928670"/>
            <a:ext cx="8572560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Sur 10 oiseaux</a:t>
            </a:r>
            <a:r>
              <a:rPr kumimoji="0" lang="fr-FR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examinés                 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132 ectoparasites collectés.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fr-F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4 espèces identifiés             2 poux mallophages (1mite ; 1 fourmi)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   </a:t>
            </a:r>
            <a:endParaRPr kumimoji="0" lang="fr-F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3714744" y="1214422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000364" y="1928802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285720" y="2633016"/>
            <a:ext cx="8715436" cy="19389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r-FR" sz="24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Ciconiphilus</a:t>
            </a:r>
            <a:r>
              <a:rPr kumimoji="0" lang="fr-FR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decimfaciatus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dominante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(113ind )           (54♀; 32♂)</a:t>
            </a: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                                         et 27 nymphes.    </a:t>
            </a: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fr-F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r-FR" sz="24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Dermanyssus</a:t>
            </a:r>
            <a:r>
              <a:rPr kumimoji="0" lang="fr-FR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gallin</a:t>
            </a:r>
            <a:r>
              <a:rPr kumimoji="0" lang="fr-FR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ae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(16ind)                     15♀;1 ♂.    </a:t>
            </a:r>
            <a:endParaRPr kumimoji="0" lang="fr-F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r-FR" sz="24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Columbicola</a:t>
            </a:r>
            <a:r>
              <a:rPr kumimoji="0" lang="fr-FR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columbae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                     2 ♀ </a:t>
            </a:r>
            <a:endParaRPr kumimoji="0" lang="fr-F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cxnSp>
        <p:nvCxnSpPr>
          <p:cNvPr id="34" name="Connecteur droit avec flèche 33"/>
          <p:cNvCxnSpPr/>
          <p:nvPr/>
        </p:nvCxnSpPr>
        <p:spPr>
          <a:xfrm>
            <a:off x="6500826" y="285432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>
            <a:off x="3428992" y="4284668"/>
            <a:ext cx="142876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>
            <a:off x="4357686" y="3925890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85720" y="5214950"/>
            <a:ext cx="8715436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sz="2400" dirty="0" smtClean="0"/>
              <a:t>Le calcul des </a:t>
            </a:r>
            <a:r>
              <a:rPr lang="fr-FR" sz="2400" b="1" dirty="0" smtClean="0">
                <a:solidFill>
                  <a:srgbClr val="FF0000"/>
                </a:solidFill>
              </a:rPr>
              <a:t>indices parasitaire </a:t>
            </a:r>
            <a:r>
              <a:rPr lang="fr-FR" sz="2400" dirty="0" smtClean="0"/>
              <a:t>nous a montré que les 10 </a:t>
            </a:r>
            <a:r>
              <a:rPr lang="fr-FR" sz="2400" i="1" dirty="0" err="1" smtClean="0"/>
              <a:t>Bubulcus</a:t>
            </a:r>
            <a:r>
              <a:rPr lang="fr-FR" sz="2400" i="1" dirty="0" smtClean="0"/>
              <a:t> ibis</a:t>
            </a:r>
            <a:r>
              <a:rPr lang="fr-FR" sz="2400" dirty="0" smtClean="0"/>
              <a:t> examinés sont</a:t>
            </a:r>
            <a:r>
              <a:rPr lang="fr-FR" sz="2400" b="1" dirty="0" smtClean="0">
                <a:solidFill>
                  <a:srgbClr val="FF0000"/>
                </a:solidFill>
              </a:rPr>
              <a:t> infestés </a:t>
            </a:r>
            <a:r>
              <a:rPr lang="fr-FR" sz="2400" dirty="0" smtClean="0"/>
              <a:t>par </a:t>
            </a:r>
            <a:r>
              <a:rPr lang="fr-FR" sz="2400" b="1" i="1" dirty="0" err="1" smtClean="0">
                <a:solidFill>
                  <a:srgbClr val="FF0000"/>
                </a:solidFill>
              </a:rPr>
              <a:t>Ciconiphilus</a:t>
            </a:r>
            <a:r>
              <a:rPr lang="fr-FR" sz="2400" b="1" i="1" dirty="0" smtClean="0">
                <a:solidFill>
                  <a:srgbClr val="FF0000"/>
                </a:solidFill>
              </a:rPr>
              <a:t> </a:t>
            </a:r>
            <a:r>
              <a:rPr lang="fr-FR" sz="2400" b="1" i="1" dirty="0" err="1" smtClean="0">
                <a:solidFill>
                  <a:srgbClr val="FF0000"/>
                </a:solidFill>
              </a:rPr>
              <a:t>decimfacia</a:t>
            </a:r>
            <a:r>
              <a:rPr lang="fr-FR" sz="2400" i="1" dirty="0" err="1" smtClean="0"/>
              <a:t>tus</a:t>
            </a:r>
            <a:r>
              <a:rPr lang="fr-FR" sz="2400" dirty="0" smtClean="0"/>
              <a:t> </a:t>
            </a:r>
            <a:endParaRPr lang="fr-FR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0177" grpId="0" animBg="1"/>
      <p:bldP spid="50178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1142976" y="2357430"/>
            <a:ext cx="6929486" cy="116853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00050" indent="-400050" algn="ctr">
              <a:buFont typeface="+mj-lt"/>
              <a:buAutoNum type="romanUcPeriod"/>
            </a:pPr>
            <a:r>
              <a:rPr lang="fr-FR" sz="4800" b="1" dirty="0" smtClean="0">
                <a:solidFill>
                  <a:schemeClr val="tx1"/>
                </a:solidFill>
              </a:rPr>
              <a:t>Introduction</a:t>
            </a:r>
            <a:endParaRPr lang="fr-FR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4678" y="415333"/>
            <a:ext cx="209583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chemeClr val="tx1"/>
                </a:solidFill>
                <a:cs typeface="Times New Roman" pitchFamily="18" charset="0"/>
              </a:rPr>
              <a:t>Perspectifs</a:t>
            </a:r>
            <a:r>
              <a:rPr lang="fr-F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357158" y="1303928"/>
            <a:ext cx="8572560" cy="43396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dirty="0" smtClean="0"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e travail réalisé ici peut servir comme point de départ à des études plus poussées car il est nécessaire :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*. D’identifier d’autre espèces exotiques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parasitant le Héron  ou/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d’autres oiseaux sauvages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et comprendre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leur rôle dans la transmission des maladies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parasitaires à la faune </a:t>
            </a:r>
            <a:r>
              <a:rPr lang="fr-FR" sz="2400" dirty="0" smtClean="0">
                <a:ea typeface="Times New Roman" pitchFamily="18" charset="0"/>
                <a:cs typeface="Times New Roman" pitchFamily="18" charset="0"/>
              </a:rPr>
              <a:t>sauvages,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domestique et a l’homme.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*. Il est utile aussi d’effectué une étude sur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la biologie moléculaire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pour une meilleure connaissance sur les agents pathogènes porté par ces oiseaux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22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ndir un rectangle avec un coin diagonal 2"/>
          <p:cNvSpPr/>
          <p:nvPr/>
        </p:nvSpPr>
        <p:spPr>
          <a:xfrm>
            <a:off x="285720" y="142852"/>
            <a:ext cx="8572560" cy="1736646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117000"/>
              <a:buFont typeface="Wingdings" pitchFamily="2" charset="2"/>
              <a:buChar char="ü"/>
            </a:pPr>
            <a:r>
              <a:rPr lang="fr-FR" sz="2400" dirty="0" smtClean="0">
                <a:ea typeface="Times New Roman" pitchFamily="18" charset="0"/>
                <a:cs typeface="Times New Roman" pitchFamily="18" charset="0"/>
              </a:rPr>
              <a:t>De nombreux </a:t>
            </a:r>
            <a:r>
              <a:rPr lang="fr-FR" sz="2400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ectoparasites</a:t>
            </a:r>
            <a:r>
              <a:rPr lang="fr-FR" sz="2400" dirty="0" smtClean="0">
                <a:ea typeface="Times New Roman" pitchFamily="18" charset="0"/>
                <a:cs typeface="Times New Roman" pitchFamily="18" charset="0"/>
              </a:rPr>
              <a:t> comme les </a:t>
            </a:r>
            <a:r>
              <a:rPr lang="fr-FR" sz="2400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acariens </a:t>
            </a:r>
            <a:r>
              <a:rPr lang="fr-FR" sz="2400" dirty="0" smtClean="0">
                <a:ea typeface="Times New Roman" pitchFamily="18" charset="0"/>
                <a:cs typeface="Times New Roman" pitchFamily="18" charset="0"/>
              </a:rPr>
              <a:t>(Tiques, Mites), les </a:t>
            </a:r>
            <a:r>
              <a:rPr lang="fr-FR" sz="2400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insectes</a:t>
            </a:r>
            <a:r>
              <a:rPr lang="fr-FR" sz="2400" dirty="0" smtClean="0">
                <a:ea typeface="Times New Roman" pitchFamily="18" charset="0"/>
                <a:cs typeface="Times New Roman" pitchFamily="18" charset="0"/>
              </a:rPr>
              <a:t> (Diptères, </a:t>
            </a:r>
            <a:r>
              <a:rPr lang="fr-FR" sz="2400" dirty="0" err="1" smtClean="0">
                <a:ea typeface="Times New Roman" pitchFamily="18" charset="0"/>
                <a:cs typeface="Times New Roman" pitchFamily="18" charset="0"/>
              </a:rPr>
              <a:t>Phthiraptères</a:t>
            </a:r>
            <a:r>
              <a:rPr lang="fr-FR" sz="2400" dirty="0" smtClean="0">
                <a:ea typeface="Times New Roman" pitchFamily="18" charset="0"/>
                <a:cs typeface="Times New Roman" pitchFamily="18" charset="0"/>
              </a:rPr>
              <a:t>, Siphonaptères) sont susceptibles d’être trouvés </a:t>
            </a:r>
            <a:r>
              <a:rPr lang="fr-FR" sz="2400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sur les oiseaux </a:t>
            </a:r>
            <a:r>
              <a:rPr lang="fr-FR" sz="2400" dirty="0" smtClean="0">
                <a:ea typeface="Times New Roman" pitchFamily="18" charset="0"/>
                <a:cs typeface="Times New Roman" pitchFamily="18" charset="0"/>
              </a:rPr>
              <a:t>et se révèlent plus ou moins pathogènes.  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2000240"/>
            <a:ext cx="8501122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fr-FR" sz="2400" dirty="0" smtClean="0"/>
              <a:t>*. Les </a:t>
            </a:r>
            <a:r>
              <a:rPr lang="fr-FR" sz="2400" dirty="0" smtClean="0">
                <a:solidFill>
                  <a:srgbClr val="FF0000"/>
                </a:solidFill>
              </a:rPr>
              <a:t>oiseaux</a:t>
            </a:r>
            <a:r>
              <a:rPr lang="fr-FR" sz="2400" dirty="0" smtClean="0"/>
              <a:t> font partie des animaux sauvages qui ont un impact </a:t>
            </a:r>
          </a:p>
          <a:p>
            <a:pPr marL="457200" indent="-457200"/>
            <a:r>
              <a:rPr lang="fr-FR" sz="2400" dirty="0" smtClean="0"/>
              <a:t>négatif loin d’être négligeable sur la santé de l’homme, dont les </a:t>
            </a:r>
          </a:p>
          <a:p>
            <a:pPr marL="457200" indent="-457200"/>
            <a:r>
              <a:rPr lang="fr-FR" sz="2400" dirty="0" smtClean="0">
                <a:solidFill>
                  <a:srgbClr val="FF0000"/>
                </a:solidFill>
              </a:rPr>
              <a:t>espèces les plus préoccupantes </a:t>
            </a:r>
            <a:r>
              <a:rPr lang="fr-FR" sz="2400" dirty="0" smtClean="0"/>
              <a:t>et qui présentent </a:t>
            </a:r>
          </a:p>
          <a:p>
            <a:pPr marL="457200" indent="-457200"/>
            <a:r>
              <a:rPr lang="fr-FR" sz="2400" dirty="0" smtClean="0"/>
              <a:t>un risque potentiel sont celles qui </a:t>
            </a:r>
            <a:r>
              <a:rPr lang="fr-FR" sz="2400" dirty="0" smtClean="0">
                <a:solidFill>
                  <a:srgbClr val="FF0000"/>
                </a:solidFill>
              </a:rPr>
              <a:t>vivent auprès </a:t>
            </a:r>
          </a:p>
          <a:p>
            <a:pPr marL="457200" indent="-457200"/>
            <a:r>
              <a:rPr lang="fr-FR" sz="2400" dirty="0" smtClean="0">
                <a:solidFill>
                  <a:srgbClr val="FF0000"/>
                </a:solidFill>
              </a:rPr>
              <a:t>des habitants </a:t>
            </a:r>
            <a:r>
              <a:rPr lang="fr-FR" sz="2400" dirty="0" smtClean="0"/>
              <a:t>(</a:t>
            </a:r>
            <a:r>
              <a:rPr lang="fr-FR" sz="2400" dirty="0" err="1" smtClean="0"/>
              <a:t>Guiguene</a:t>
            </a:r>
            <a:r>
              <a:rPr lang="fr-FR" sz="2400" dirty="0" smtClean="0"/>
              <a:t> et </a:t>
            </a:r>
            <a:r>
              <a:rPr lang="fr-FR" sz="2400" dirty="0" err="1" smtClean="0"/>
              <a:t>Camin</a:t>
            </a:r>
            <a:r>
              <a:rPr lang="fr-FR" sz="2400" dirty="0" smtClean="0"/>
              <a:t>, 1997) comme :</a:t>
            </a:r>
            <a:r>
              <a:rPr lang="fr-FR" sz="2400" b="1" dirty="0" smtClean="0"/>
              <a:t> le </a:t>
            </a:r>
            <a:r>
              <a:rPr lang="fr-FR" sz="2400" b="1" dirty="0" smtClean="0">
                <a:solidFill>
                  <a:srgbClr val="FF0000"/>
                </a:solidFill>
              </a:rPr>
              <a:t>Héron garde-bœufs</a:t>
            </a:r>
            <a:endParaRPr lang="fr-FR" sz="2400" dirty="0">
              <a:solidFill>
                <a:srgbClr val="FF0000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5643570" y="2214554"/>
            <a:ext cx="3071834" cy="4289669"/>
            <a:chOff x="5857884" y="428604"/>
            <a:chExt cx="2643206" cy="4003917"/>
          </a:xfrm>
        </p:grpSpPr>
        <p:sp>
          <p:nvSpPr>
            <p:cNvPr id="8" name="ZoneTexte 7"/>
            <p:cNvSpPr txBox="1"/>
            <p:nvPr/>
          </p:nvSpPr>
          <p:spPr>
            <a:xfrm>
              <a:off x="6143636" y="3786190"/>
              <a:ext cx="2214578" cy="64633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Héron garde-bœufs</a:t>
              </a:r>
            </a:p>
            <a:p>
              <a:r>
                <a:rPr lang="fr-FR" b="1" i="1" dirty="0" err="1" smtClean="0"/>
                <a:t>Bubulcus</a:t>
              </a:r>
              <a:r>
                <a:rPr lang="fr-FR" b="1" i="1" dirty="0" smtClean="0"/>
                <a:t> ibis</a:t>
              </a:r>
              <a:endParaRPr lang="fr-FR" b="1" i="1" dirty="0"/>
            </a:p>
          </p:txBody>
        </p:sp>
        <p:pic>
          <p:nvPicPr>
            <p:cNvPr id="9" name="Image 8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57884" y="428604"/>
              <a:ext cx="2643206" cy="335756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85720" y="4633280"/>
            <a:ext cx="4929222" cy="19389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Classe : Aves 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Ordre : Ciconiiformes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Famille :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Ardeidae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Genre : </a:t>
            </a:r>
            <a:r>
              <a:rPr kumimoji="0" lang="fr-FR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Bubulcus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Espèce : </a:t>
            </a:r>
            <a:r>
              <a:rPr kumimoji="0" lang="fr-FR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Bubulcus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ibis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(Linné, 1758)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build="allAtOnce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14282" y="2214554"/>
            <a:ext cx="4387740" cy="12003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*. Gand échassier blanc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*. Sédentaire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*. Les deux sexes sont semblables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4282" y="142852"/>
            <a:ext cx="5357850" cy="193899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Taille</a:t>
            </a:r>
            <a:r>
              <a:rPr lang="fr-FR" sz="2400" dirty="0" smtClean="0">
                <a:ea typeface="Times New Roman" pitchFamily="18" charset="0"/>
                <a:cs typeface="Times New Roman" pitchFamily="18" charset="0"/>
              </a:rPr>
              <a:t> </a:t>
            </a:r>
            <a:r>
              <a:rPr lang="fr-FR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50 </a:t>
            </a:r>
            <a:r>
              <a:rPr lang="fr-FR" sz="2400" dirty="0" smtClean="0">
                <a:ea typeface="Times New Roman" pitchFamily="18" charset="0"/>
                <a:cs typeface="Times New Roman" pitchFamily="18" charset="0"/>
              </a:rPr>
              <a:t>à</a:t>
            </a:r>
            <a:r>
              <a:rPr lang="fr-FR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56 cm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Envergure : 88-96 cm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Poids : 300-400 g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 bec pointu</a:t>
            </a:r>
            <a:r>
              <a:rPr lang="fr-FR" sz="2400" dirty="0" smtClean="0">
                <a:ea typeface="Times New Roman" pitchFamily="18" charset="0"/>
                <a:cs typeface="Times New Roman" pitchFamily="18" charset="0"/>
              </a:rPr>
              <a:t> </a:t>
            </a:r>
            <a:r>
              <a:rPr lang="fr-FR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56mm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Long</a:t>
            </a:r>
            <a:r>
              <a:rPr lang="fr-FR" sz="2400" dirty="0" smtClean="0">
                <a:ea typeface="Times New Roman" pitchFamily="18" charset="0"/>
                <a:cs typeface="Times New Roman" pitchFamily="18" charset="0"/>
              </a:rPr>
              <a:t>é</a:t>
            </a:r>
            <a:r>
              <a:rPr lang="fr-FR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vit</a:t>
            </a:r>
            <a:r>
              <a:rPr lang="fr-FR" sz="2400" dirty="0" smtClean="0">
                <a:ea typeface="Times New Roman" pitchFamily="18" charset="0"/>
                <a:cs typeface="Times New Roman" pitchFamily="18" charset="0"/>
              </a:rPr>
              <a:t>é</a:t>
            </a:r>
            <a:r>
              <a:rPr lang="fr-FR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: Peut vivre jusqu</a:t>
            </a:r>
            <a:r>
              <a:rPr lang="fr-FR" sz="2400" dirty="0" smtClean="0">
                <a:ea typeface="Times New Roman" pitchFamily="18" charset="0"/>
                <a:cs typeface="Times New Roman" pitchFamily="18" charset="0"/>
              </a:rPr>
              <a:t>’à</a:t>
            </a:r>
            <a:r>
              <a:rPr lang="fr-FR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18 ans</a:t>
            </a:r>
            <a:r>
              <a:rPr lang="fr-FR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5715040" y="142852"/>
            <a:ext cx="3214678" cy="2798224"/>
            <a:chOff x="5786446" y="752960"/>
            <a:chExt cx="3214678" cy="2798224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86446" y="752960"/>
              <a:ext cx="3214678" cy="277127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" name="ZoneTexte 5"/>
            <p:cNvSpPr txBox="1"/>
            <p:nvPr/>
          </p:nvSpPr>
          <p:spPr>
            <a:xfrm>
              <a:off x="5857852" y="3181852"/>
              <a:ext cx="1500198" cy="36933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FR" b="1" i="1" dirty="0" err="1" smtClean="0"/>
                <a:t>Bubulcus</a:t>
              </a:r>
              <a:r>
                <a:rPr lang="fr-FR" b="1" i="1" dirty="0" smtClean="0"/>
                <a:t> ibis</a:t>
              </a:r>
              <a:endParaRPr lang="fr-FR" b="1" i="1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85720" y="3500438"/>
            <a:ext cx="8643998" cy="120032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Oiseau qui a une importance à la fois </a:t>
            </a:r>
            <a:r>
              <a:rPr lang="fr-FR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défavorable et bénéfique</a:t>
            </a:r>
            <a:r>
              <a:rPr lang="fr-FR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pour les humains. Il est considéré comme oiseau auxiliaire (insectivores : Orthoptères et les coléoptères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85720" y="4786322"/>
            <a:ext cx="8572560" cy="19389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Malgré son rôle bénéfique, il a été impliqué dans la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propagation des maladies infectieuses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(la 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 tooltip="Cowdriose"/>
              </a:rPr>
              <a:t>Cowdriose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la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 tooltip="Maladie de Gumboro"/>
              </a:rPr>
              <a:t>Bursite infectieuse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et la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 tooltip="Maladie de Newcastle"/>
              </a:rPr>
              <a:t>maladie de Newcastle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</a:t>
            </a:r>
            <a:endParaRPr lang="fr-FR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539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Il est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réservoir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important et «hôte amplificateur» du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virus du West Nile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dont le vecteur est la tique 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Argas </a:t>
            </a:r>
            <a:r>
              <a:rPr kumimoji="0" lang="fr-FR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arboreus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  <p:bldP spid="12" grpId="0" animBg="1"/>
      <p:bldP spid="15" grpId="0" uiExpand="1" build="allAtOnce" animBg="1"/>
      <p:bldP spid="1029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804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Arrondir un rectangle avec un coin diagonal 4"/>
          <p:cNvSpPr/>
          <p:nvPr/>
        </p:nvSpPr>
        <p:spPr>
          <a:xfrm>
            <a:off x="3357554" y="214290"/>
            <a:ext cx="2500330" cy="783193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fr-FR" sz="4000" dirty="0" smtClean="0">
                <a:solidFill>
                  <a:srgbClr val="FF0000"/>
                </a:solidFill>
              </a:rPr>
              <a:t>objectifs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795310" y="1428736"/>
            <a:ext cx="8072494" cy="11918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3200" dirty="0" smtClean="0">
                <a:solidFill>
                  <a:schemeClr val="tx1"/>
                </a:solidFill>
              </a:rPr>
              <a:t>Déterminer la faune d’ectoparasites chez le héron garde-bœufs </a:t>
            </a:r>
            <a:r>
              <a:rPr lang="fr-FR" sz="3200" i="1" dirty="0" smtClean="0">
                <a:solidFill>
                  <a:schemeClr val="tx1"/>
                </a:solidFill>
              </a:rPr>
              <a:t>Bubulcus ibis.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714348" y="4445094"/>
            <a:ext cx="8072494" cy="11918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fr-FR" sz="3200" dirty="0" smtClean="0">
                <a:solidFill>
                  <a:schemeClr val="tx1"/>
                </a:solidFill>
              </a:rPr>
              <a:t>2. Voir l’abondance d’une espèce par rapport à une autre espèce.</a:t>
            </a:r>
            <a:endParaRPr lang="fr-FR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928662" y="2071678"/>
            <a:ext cx="7429520" cy="1469781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lvl="0" indent="-571500">
              <a:lnSpc>
                <a:spcPct val="200000"/>
              </a:lnSpc>
              <a:buFont typeface="+mj-lt"/>
              <a:buAutoNum type="romanUcPeriod" startAt="2"/>
            </a:pPr>
            <a:r>
              <a:rPr lang="fr-FR" sz="3600" b="1" dirty="0" smtClean="0">
                <a:solidFill>
                  <a:schemeClr val="tx1"/>
                </a:solidFill>
              </a:rPr>
              <a:t>Matériel et méthodes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14282" y="714356"/>
            <a:ext cx="8715436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Au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centre-ville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Times New Roman" pitchFamily="18" charset="0"/>
                <a:cs typeface="Times New Roman" pitchFamily="18" charset="0"/>
              </a:rPr>
              <a:t> ‘’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jardin de mairie de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Kolea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’’</a:t>
            </a:r>
            <a:r>
              <a:rPr lang="fr-FR" sz="2400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 entre Mai et Août  2017.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5429288" cy="338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C:\Users\user\Downloads\la mairie de kolea.png"/>
          <p:cNvPicPr>
            <a:picLocks noChangeAspect="1" noChangeArrowheads="1"/>
          </p:cNvPicPr>
          <p:nvPr/>
        </p:nvPicPr>
        <p:blipFill>
          <a:blip r:embed="rId3">
            <a:lum bright="10000" contrast="30000"/>
          </a:blip>
          <a:srcRect/>
          <a:stretch>
            <a:fillRect/>
          </a:stretch>
        </p:blipFill>
        <p:spPr bwMode="auto">
          <a:xfrm>
            <a:off x="0" y="4071942"/>
            <a:ext cx="3929090" cy="2928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" name="Connecteur droit avec flèche 8"/>
          <p:cNvCxnSpPr/>
          <p:nvPr/>
        </p:nvCxnSpPr>
        <p:spPr>
          <a:xfrm rot="5400000">
            <a:off x="1607323" y="3679033"/>
            <a:ext cx="1785950" cy="15716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143240" y="142852"/>
            <a:ext cx="3152338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Lieu et période d’étude </a:t>
            </a:r>
            <a:endParaRPr lang="fr-FR" sz="2400" dirty="0">
              <a:solidFill>
                <a:schemeClr val="bg1"/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547520"/>
            <a:ext cx="4228135" cy="438656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214290"/>
            <a:ext cx="8572528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Matériel biologique :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tude 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est effectu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 sur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 individus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du h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ron garde-b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œ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ufs </a:t>
            </a:r>
            <a:r>
              <a:rPr kumimoji="0" lang="fr-FR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Bubulcus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ibis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capturés 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entre  Mai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Aout  2017.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3071810"/>
            <a:ext cx="4726300" cy="3252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285992"/>
            <a:ext cx="4638128" cy="44291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8676</TotalTime>
  <Words>1125</Words>
  <PresentationFormat>Affichage à l'écran (4:3)</PresentationFormat>
  <Paragraphs>198</Paragraphs>
  <Slides>30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Thème Office</vt:lpstr>
      <vt:lpstr>Diapositive 1</vt:lpstr>
      <vt:lpstr>    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user</dc:creator>
  <cp:lastModifiedBy>user</cp:lastModifiedBy>
  <cp:revision>139</cp:revision>
  <dcterms:created xsi:type="dcterms:W3CDTF">2018-06-03T21:13:18Z</dcterms:created>
  <dcterms:modified xsi:type="dcterms:W3CDTF">2018-06-24T02:31:43Z</dcterms:modified>
</cp:coreProperties>
</file>